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62" r:id="rId4"/>
    <p:sldId id="264" r:id="rId5"/>
    <p:sldId id="265" r:id="rId6"/>
    <p:sldId id="260" r:id="rId7"/>
    <p:sldId id="261" r:id="rId8"/>
    <p:sldId id="266" r:id="rId9"/>
    <p:sldId id="267" r:id="rId10"/>
    <p:sldId id="268" r:id="rId11"/>
    <p:sldId id="269" r:id="rId12"/>
    <p:sldId id="271" r:id="rId13"/>
    <p:sldId id="302" r:id="rId14"/>
    <p:sldId id="291" r:id="rId15"/>
    <p:sldId id="292" r:id="rId16"/>
    <p:sldId id="293" r:id="rId17"/>
    <p:sldId id="280" r:id="rId18"/>
    <p:sldId id="282" r:id="rId19"/>
    <p:sldId id="281" r:id="rId20"/>
    <p:sldId id="305" r:id="rId21"/>
    <p:sldId id="300" r:id="rId22"/>
    <p:sldId id="301" r:id="rId23"/>
    <p:sldId id="283" r:id="rId24"/>
    <p:sldId id="284" r:id="rId25"/>
    <p:sldId id="285" r:id="rId26"/>
    <p:sldId id="296" r:id="rId27"/>
    <p:sldId id="288" r:id="rId28"/>
    <p:sldId id="30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7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59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850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25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51416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8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3039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83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0501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03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84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57682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665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468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4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897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74951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076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14519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5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07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prstClr val="white"/>
                </a:solidFill>
              </a:rPr>
              <a:pPr/>
              <a:t>28.03.2017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567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8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prstClr val="black"/>
                </a:solidFill>
              </a:rPr>
              <a:pPr/>
              <a:t>28.03.2017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77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.afisha.ru/out/?url=aHR0cDovL3d3dy7RgtCy0L7Rj9GC0LXRgNGA0LjRgtC-0YDQuNGPLtC-0L3Qu9Cw0LnQvS8=&amp;h=cb7d35113957236a81159ea98bc5f9e5" TargetMode="Externa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vdeti.ru/" TargetMode="External"/><Relationship Id="rId2" Type="http://schemas.openxmlformats.org/officeDocument/2006/relationships/hyperlink" Target="http://www.centerlado.ru/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8148740" cy="397572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социально-педагогического потенциала семьи в психолого-педагогическом сопровождении детей, склонных</a:t>
            </a: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 девиантному (в том числе суицидальному) поведению</a:t>
            </a: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3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Духовное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нравственное воспитание детей на основе российских традиционных ценностей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Приобщение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детей к культурному наследию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Популяризация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научных знаний среди детей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Физическое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воспитание и формирование культуры здоровья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Трудовое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воспитание и профессиональное самоопределение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Экологическое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воспитание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Основные направления развития воспитания:</a:t>
            </a:r>
          </a:p>
        </p:txBody>
      </p:sp>
    </p:spTree>
    <p:extLst>
      <p:ext uri="{BB962C8B-B14F-4D97-AF65-F5344CB8AC3E}">
        <p14:creationId xmlns:p14="http://schemas.microsoft.com/office/powerpoint/2010/main" val="33644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0"/>
            <a:ext cx="7200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582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78731"/>
              </p:ext>
            </p:extLst>
          </p:nvPr>
        </p:nvGraphicFramePr>
        <p:xfrm>
          <a:off x="971600" y="1340765"/>
          <a:ext cx="7632848" cy="5608320"/>
        </p:xfrm>
        <a:graphic>
          <a:graphicData uri="http://schemas.openxmlformats.org/drawingml/2006/table">
            <a:tbl>
              <a:tblPr/>
              <a:tblGrid>
                <a:gridCol w="5839631"/>
                <a:gridCol w="1793217"/>
              </a:tblGrid>
              <a:tr h="553631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Эффективные методы работы по профилактике и коррекции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девиантного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поведения обучающихся</a:t>
                      </a:r>
                      <a:endParaRPr lang="ru-RU" sz="1600" b="1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% от числа опрошенных</a:t>
                      </a:r>
                      <a:endParaRPr lang="ru-RU" sz="1600" b="1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0447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Включение детей в работу школьных кружков, объединений, общественную и волонтерскую деятельность; оказание им дополнительного доверия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73,0%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0447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Осуществление контроля за учебной и общественной деятельностью подростка (учет посещаемости, успеваемости, участия в общественных делах)</a:t>
                      </a:r>
                      <a:endParaRPr lang="ru-RU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68,1%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3631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Акцентирование внимания на положительных позитивных качествах ребенка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65,2%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0447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Помощь в решении проблемы, исправление недостатков в развитии (направление на консультацию к психологу  и другим специалистам)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55,0%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3631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Проведение классных часов, посвященных проблемам отклоняющегося от нормы поведения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49,1%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81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Посещение педагогом семей обучающихся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35,9%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81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Разработка индивидуальных программ развития и воспитания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33,2%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3631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Организация профилактических мероприятий для обучающихся в медицинских учреждениях</a:t>
                      </a:r>
                      <a:endParaRPr lang="ru-RU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15,9%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81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Другое</a:t>
                      </a:r>
                      <a:endParaRPr lang="ru-RU" sz="16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1,6%</a:t>
                      </a:r>
                      <a:endParaRPr lang="ru-RU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12289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81193"/>
            <a:ext cx="7128792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Методы работы по профилактике и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коррекции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девиантного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поведения обучающихся,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оцениваемые классными руководителями как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эффективные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(% от числа опрошенных)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65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70C0"/>
                </a:solidFill>
              </a:rPr>
              <a:t>Девиантное </a:t>
            </a:r>
            <a:r>
              <a:rPr lang="ru-RU" dirty="0" smtClean="0">
                <a:solidFill>
                  <a:srgbClr val="0070C0"/>
                </a:solidFill>
              </a:rPr>
              <a:t>поведение </a:t>
            </a:r>
            <a:r>
              <a:rPr lang="ru-RU" dirty="0" smtClean="0"/>
              <a:t>— </a:t>
            </a:r>
            <a:r>
              <a:rPr lang="ru-RU" dirty="0"/>
              <a:t>это устойчивое поведение личности, отклоняющееся от общепринятых, наиболее распространённых и устоявшихся общественных норм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2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нестандартное </a:t>
            </a:r>
            <a:r>
              <a:rPr lang="ru-RU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(действия, выходящие за рамки социальных стереотипов поведения, но играющие позитивную роль в развитии общества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/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внешнедеструктивное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(направленное на нарушение социальных норм):</a:t>
            </a:r>
          </a:p>
          <a:p>
            <a:pPr lvl="2" algn="just"/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(использование каких-то веществ или специфической активности с целью ухода от реальности и получения желаемых эмоций),</a:t>
            </a:r>
          </a:p>
          <a:p>
            <a:pPr lvl="2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антисоциальное (нарушение законов и прав других людей);</a:t>
            </a:r>
          </a:p>
          <a:p>
            <a:pPr lvl="1" algn="just"/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внутридеструктивное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(направленное на дезинтеграцию самой личности: суицидное, конформистское, нарциссическое, фанатическое,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аутическое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девиаций (Ц.П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Короленко и Т. А.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Донских)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35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1. </a:t>
            </a:r>
            <a:r>
              <a:rPr lang="ru-RU" dirty="0" smtClean="0">
                <a:solidFill>
                  <a:srgbClr val="0070C0"/>
                </a:solidFill>
              </a:rPr>
              <a:t>антисоциальное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делинквентное</a:t>
            </a:r>
            <a:r>
              <a:rPr lang="ru-RU" dirty="0"/>
              <a:t>) поведение (противоречащее правовым нормам, угрожающее социальному порядку и благополучию окружающих людей),</a:t>
            </a:r>
          </a:p>
          <a:p>
            <a:pPr marL="109728" indent="0" algn="just">
              <a:buNone/>
            </a:pPr>
            <a:r>
              <a:rPr lang="ru-RU" dirty="0" smtClean="0"/>
              <a:t>2. </a:t>
            </a:r>
            <a:r>
              <a:rPr lang="ru-RU" dirty="0" smtClean="0">
                <a:solidFill>
                  <a:srgbClr val="0070C0"/>
                </a:solidFill>
              </a:rPr>
              <a:t>асоциальное</a:t>
            </a:r>
            <a:r>
              <a:rPr lang="ru-RU" dirty="0" smtClean="0"/>
              <a:t> </a:t>
            </a:r>
            <a:r>
              <a:rPr lang="ru-RU" dirty="0"/>
              <a:t>(аморальное) поведение (уклоняющееся от выполнения морально-нравственных норм, угрожающее благополучию межличностных отношений),</a:t>
            </a:r>
          </a:p>
          <a:p>
            <a:pPr marL="109728" indent="0" algn="just">
              <a:buNone/>
            </a:pPr>
            <a:r>
              <a:rPr lang="ru-RU" dirty="0" smtClean="0"/>
              <a:t>3. </a:t>
            </a:r>
            <a:r>
              <a:rPr lang="ru-RU" dirty="0" err="1" smtClean="0">
                <a:solidFill>
                  <a:srgbClr val="0070C0"/>
                </a:solidFill>
              </a:rPr>
              <a:t>аутодеструктивное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саморазрушительное</a:t>
            </a:r>
            <a:r>
              <a:rPr lang="ru-RU" dirty="0"/>
              <a:t>) поведение (суицидальное, фанатическое, </a:t>
            </a:r>
            <a:r>
              <a:rPr lang="ru-RU" dirty="0" err="1"/>
              <a:t>аутическое</a:t>
            </a:r>
            <a:r>
              <a:rPr lang="ru-RU" dirty="0"/>
              <a:t>, </a:t>
            </a:r>
            <a:r>
              <a:rPr lang="ru-RU" dirty="0" err="1"/>
              <a:t>виктимное</a:t>
            </a:r>
            <a:r>
              <a:rPr lang="ru-RU" dirty="0"/>
              <a:t>, рискованное поведение, пищевая зависимость, химическая зависимость и т.д.).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Типология </a:t>
            </a:r>
            <a:r>
              <a:rPr lang="ru-RU" dirty="0"/>
              <a:t>поведенческих </a:t>
            </a:r>
            <a:r>
              <a:rPr lang="ru-RU" dirty="0" smtClean="0"/>
              <a:t>девиаций (Е.В. </a:t>
            </a:r>
            <a:r>
              <a:rPr lang="ru-RU" dirty="0" err="1" smtClean="0"/>
              <a:t>Змановская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60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наследственные заболевания,</a:t>
            </a:r>
          </a:p>
          <a:p>
            <a:pPr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врожденные </a:t>
            </a:r>
            <a:r>
              <a:rPr lang="ru-RU" sz="3200" dirty="0">
                <a:solidFill>
                  <a:prstClr val="black"/>
                </a:solidFill>
                <a:latin typeface="Corbel"/>
              </a:rPr>
              <a:t>и приобретенные заболевания различного </a:t>
            </a: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рода (</a:t>
            </a:r>
            <a:r>
              <a:rPr lang="ru-RU" sz="3200" dirty="0">
                <a:solidFill>
                  <a:prstClr val="black"/>
                </a:solidFill>
                <a:latin typeface="Corbel"/>
              </a:rPr>
              <a:t>поражения ЦНС, соматические заболевания</a:t>
            </a: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, </a:t>
            </a:r>
            <a:r>
              <a:rPr lang="ru-RU" sz="3200" dirty="0">
                <a:solidFill>
                  <a:prstClr val="black"/>
                </a:solidFill>
                <a:latin typeface="Corbel"/>
              </a:rPr>
              <a:t>неврозы, </a:t>
            </a: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задержка </a:t>
            </a:r>
            <a:r>
              <a:rPr lang="ru-RU" sz="3200" dirty="0">
                <a:solidFill>
                  <a:prstClr val="black"/>
                </a:solidFill>
                <a:latin typeface="Corbel"/>
              </a:rPr>
              <a:t>психического развития, шизофрения ,</a:t>
            </a:r>
            <a:r>
              <a:rPr lang="ru-RU" sz="3200" dirty="0" smtClean="0">
                <a:solidFill>
                  <a:prstClr val="black"/>
                </a:solidFill>
                <a:latin typeface="Corbel"/>
              </a:rPr>
              <a:t>эпилепсия и т.д</a:t>
            </a:r>
            <a:r>
              <a:rPr lang="ru-RU" sz="3200" dirty="0">
                <a:solidFill>
                  <a:prstClr val="black"/>
                </a:solidFill>
                <a:latin typeface="Corbel"/>
              </a:rPr>
              <a:t>.)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Биологические причины девиантного поведения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prstClr val="black"/>
                </a:solidFill>
                <a:latin typeface="Corbel"/>
              </a:rPr>
              <a:t>общие неблагоприятные условия социокультурного развития </a:t>
            </a:r>
            <a:r>
              <a:rPr lang="ru-RU" dirty="0" smtClean="0">
                <a:solidFill>
                  <a:prstClr val="black"/>
                </a:solidFill>
                <a:latin typeface="Corbel"/>
              </a:rPr>
              <a:t>общества (кризис);</a:t>
            </a:r>
          </a:p>
          <a:p>
            <a:r>
              <a:rPr lang="ru-RU" dirty="0" smtClean="0">
                <a:solidFill>
                  <a:prstClr val="black"/>
                </a:solidFill>
                <a:latin typeface="Corbel"/>
              </a:rPr>
              <a:t>неблагополучие в семье, неадекватный стиль семейного воспитания;</a:t>
            </a:r>
          </a:p>
          <a:p>
            <a:r>
              <a:rPr lang="ru-RU" dirty="0">
                <a:solidFill>
                  <a:prstClr val="black"/>
                </a:solidFill>
                <a:latin typeface="Corbel"/>
              </a:rPr>
              <a:t>неблагополучный характер межличностных отношений со сверстниками и </a:t>
            </a:r>
            <a:r>
              <a:rPr lang="ru-RU" dirty="0" smtClean="0">
                <a:solidFill>
                  <a:prstClr val="black"/>
                </a:solidFill>
                <a:latin typeface="Corbel"/>
              </a:rPr>
              <a:t>взрослыми;</a:t>
            </a:r>
          </a:p>
          <a:p>
            <a:r>
              <a:rPr lang="ru-RU" dirty="0" smtClean="0">
                <a:solidFill>
                  <a:prstClr val="black"/>
                </a:solidFill>
                <a:latin typeface="Corbel"/>
              </a:rPr>
              <a:t>социальная и педагогическая запущенность ребенка;</a:t>
            </a:r>
          </a:p>
          <a:p>
            <a:r>
              <a:rPr lang="ru-RU" dirty="0" smtClean="0">
                <a:solidFill>
                  <a:prstClr val="black"/>
                </a:solidFill>
                <a:latin typeface="Corbel"/>
              </a:rPr>
              <a:t>трудности </a:t>
            </a:r>
            <a:r>
              <a:rPr lang="ru-RU" dirty="0">
                <a:solidFill>
                  <a:prstClr val="black"/>
                </a:solidFill>
                <a:latin typeface="Corbel"/>
              </a:rPr>
              <a:t>социально-психологической </a:t>
            </a:r>
            <a:r>
              <a:rPr lang="ru-RU" dirty="0" smtClean="0">
                <a:solidFill>
                  <a:prstClr val="black"/>
                </a:solidFill>
                <a:latin typeface="Corbel"/>
              </a:rPr>
              <a:t>адаптации  и т.д.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Социальные причины девиантного поведения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8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изкий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ровень самооценки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чувство неполноценности;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неуравновешенность эмоциональной сферы;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слабый волевой контроль поведенческих реакций;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недостаточная сформированность нравственных установок личности и т.д.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Психологические причины девиантного поведения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116632"/>
            <a:ext cx="8229600" cy="634082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ведущей социальной потребности у несовершеннолетних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423657"/>
              </p:ext>
            </p:extLst>
          </p:nvPr>
        </p:nvGraphicFramePr>
        <p:xfrm>
          <a:off x="2483768" y="620688"/>
          <a:ext cx="4968552" cy="6141074"/>
        </p:xfrm>
        <a:graphic>
          <a:graphicData uri="http://schemas.openxmlformats.org/drawingml/2006/table">
            <a:tbl>
              <a:tblPr firstRow="1" firstCol="1" bandRow="1"/>
              <a:tblGrid>
                <a:gridCol w="994371"/>
                <a:gridCol w="1669925"/>
                <a:gridCol w="2304256"/>
              </a:tblGrid>
              <a:tr h="33329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Возрастной период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Ведущая социальная потребность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988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0-3 (раннее детство)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Эмпатия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(форма общения, передающая личную привязанность человека, готовность принять на себя заботы, защиту, сочувствие)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Физиологические потребности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безопасности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общении, любви, эмоциональной привязанности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во впечатлениях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активной деятельности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23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3-6(7) лет (дошкольный период)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Стремление к эмоциональному приобщению, объединению с окружающими людьми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признании и уважении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общении со взрослыми и детьми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достижении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автономии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647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6(7) – 11 лет (младший школьный возраст)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Стремление к согласованности и непротиворечивости знания и поведения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общении со сверстниками, взрослыми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просоциальном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поведении, альтруизм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двигательной активности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утверждения в коллективе класса, стремление к превосходству и признанию сверстниками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988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11-15 лет (подростковый возраст)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Идентификация (принятие подростком социальной роли при вхождении в группу, осознание групповой принадлежности)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принадлежности группе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дружбе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уважении, доверии, признании, самостоятельности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988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15-18 лет (старший школьный возраст)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Обретение собственной индивидуальности 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общении со сверстниками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построении жизненных планов, профессионального выбора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Потребность в автономии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1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 algn="just" fontAlgn="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1.	Обсудить с участниками </a:t>
            </a:r>
            <a:r>
              <a:rPr lang="ru-RU" sz="2800" dirty="0" smtClean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основные </a:t>
            </a: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положения Стратегии развития воспитания в РФ на период до 2025 года и изменение родительских задач воспитания современных детей.</a:t>
            </a:r>
          </a:p>
          <a:p>
            <a:pPr marL="109728" indent="0" algn="just" fontAlgn="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2.	Провести анализ с участниками </a:t>
            </a:r>
            <a:r>
              <a:rPr lang="ru-RU" sz="2800" dirty="0" smtClean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проблем в поведении современных детей и современных семей с использованием материалов социологических исследований.</a:t>
            </a:r>
          </a:p>
          <a:p>
            <a:pPr marL="109728" indent="0" algn="just" fontAlgn="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3.	Актуализировать у участников </a:t>
            </a:r>
            <a:r>
              <a:rPr lang="ru-RU" sz="2800" dirty="0" smtClean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информацию о формах </a:t>
            </a:r>
            <a:r>
              <a:rPr lang="ru-RU" sz="2800" dirty="0" err="1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девиантного</a:t>
            </a: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 поведения у несовершеннолетних, факторах, его определяющих. Обсудить индикаторы  </a:t>
            </a:r>
            <a:r>
              <a:rPr lang="ru-RU" sz="2800" dirty="0" err="1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девиантного</a:t>
            </a:r>
            <a:r>
              <a:rPr lang="ru-RU" sz="28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 (в том числе суицидального) поведения у детей и подростков, особенности психолого-педагогического сопровождения детей и их семей.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Задачи работы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2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ПРИЧИНЫ СУИЦИДАЛЬНОГО ПОВЕДЕНИЯ</a:t>
            </a:r>
            <a:endParaRPr lang="ru-RU" dirty="0"/>
          </a:p>
        </p:txBody>
      </p:sp>
      <p:pic>
        <p:nvPicPr>
          <p:cNvPr id="2050" name="Picture 2" descr="G:\Кафедра воспитания\Суициды\порезы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622" y="3501008"/>
            <a:ext cx="43815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G:\Кафедра воспитания\Суициды\ГС - заголовой статьи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43815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6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Кафедра воспитания\Суициды\Лис - цитата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4" y="0"/>
            <a:ext cx="9120616" cy="687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30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Человек</a:t>
            </a:r>
            <a:r>
              <a:rPr lang="ru-RU" sz="2800" dirty="0">
                <a:latin typeface="Times New Roman"/>
                <a:ea typeface="Calibri"/>
              </a:rPr>
              <a:t>, готовящийся совершить самоубийство, часто говорит о своем душевном состоянии. </a:t>
            </a:r>
            <a:endParaRPr lang="ru-RU" sz="3200" dirty="0">
              <a:latin typeface="Times New Roman"/>
              <a:ea typeface="Calibri"/>
            </a:endParaRPr>
          </a:p>
          <a:p>
            <a:pPr indent="0" algn="just">
              <a:buNone/>
            </a:pPr>
            <a:r>
              <a:rPr lang="ru-RU" sz="2800" dirty="0">
                <a:latin typeface="Times New Roman"/>
                <a:ea typeface="Calibri"/>
              </a:rPr>
              <a:t>Он или она могут: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1.Прямо и явно говорить о смерти: </a:t>
            </a:r>
            <a:endParaRPr lang="ru-RU" sz="2800" dirty="0" smtClean="0">
              <a:latin typeface="Times New Roman"/>
              <a:ea typeface="Calibri"/>
            </a:endParaRPr>
          </a:p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-Я </a:t>
            </a:r>
            <a:r>
              <a:rPr lang="ru-RU" sz="2800" dirty="0">
                <a:latin typeface="Times New Roman"/>
                <a:ea typeface="Calibri"/>
              </a:rPr>
              <a:t>собираюсь покончить с </a:t>
            </a:r>
            <a:r>
              <a:rPr lang="ru-RU" sz="2800" dirty="0" smtClean="0">
                <a:latin typeface="Times New Roman"/>
                <a:ea typeface="Calibri"/>
              </a:rPr>
              <a:t>собой;</a:t>
            </a:r>
          </a:p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-Я </a:t>
            </a:r>
            <a:r>
              <a:rPr lang="ru-RU" sz="2800" dirty="0">
                <a:latin typeface="Times New Roman"/>
                <a:ea typeface="Calibri"/>
              </a:rPr>
              <a:t>не могу так дальше жить.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2. Косвенно намекать о своем намерении: </a:t>
            </a:r>
            <a:endParaRPr lang="ru-RU" sz="2800" dirty="0" smtClean="0">
              <a:latin typeface="Times New Roman"/>
              <a:ea typeface="Calibri"/>
            </a:endParaRPr>
          </a:p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-Я </a:t>
            </a:r>
            <a:r>
              <a:rPr lang="ru-RU" sz="2800" dirty="0">
                <a:latin typeface="Times New Roman"/>
                <a:ea typeface="Calibri"/>
              </a:rPr>
              <a:t>больше не буду ни для кого проблемой; </a:t>
            </a:r>
            <a:endParaRPr lang="ru-RU" sz="2800" dirty="0" smtClean="0">
              <a:latin typeface="Times New Roman"/>
              <a:ea typeface="Calibri"/>
            </a:endParaRPr>
          </a:p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-Тебе </a:t>
            </a:r>
            <a:r>
              <a:rPr lang="ru-RU" sz="2800" dirty="0">
                <a:latin typeface="Times New Roman"/>
                <a:ea typeface="Calibri"/>
              </a:rPr>
              <a:t>больше не придется обо мне волноваться.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3. Много шутить на тему самоубийства.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4. Проявлять нездоровую заинтересованность вопросами смерти. </a:t>
            </a:r>
            <a:endParaRPr lang="ru-RU" sz="3200" dirty="0">
              <a:latin typeface="Times New Roman"/>
              <a:ea typeface="Calibri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>
                <a:latin typeface="Times New Roman"/>
                <a:ea typeface="Calibri"/>
              </a:rPr>
              <a:t>Словесные </a:t>
            </a:r>
            <a:r>
              <a:rPr lang="ru-RU" sz="4400" dirty="0" smtClean="0">
                <a:latin typeface="Times New Roman"/>
                <a:ea typeface="Calibri"/>
              </a:rPr>
              <a:t>признаки суицидального поведения: </a:t>
            </a:r>
            <a:r>
              <a:rPr lang="ru-RU" sz="4800" dirty="0">
                <a:latin typeface="Times New Roman"/>
                <a:ea typeface="Calibri"/>
              </a:rPr>
              <a:t/>
            </a:r>
            <a:br>
              <a:rPr lang="ru-RU" sz="4800" dirty="0">
                <a:latin typeface="Times New Roman"/>
                <a:ea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7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50215" algn="just"/>
            <a:r>
              <a:rPr lang="ru-RU" sz="2800" dirty="0" smtClean="0">
                <a:latin typeface="Times New Roman"/>
                <a:ea typeface="Calibri"/>
              </a:rPr>
              <a:t>1</a:t>
            </a:r>
            <a:r>
              <a:rPr lang="ru-RU" sz="2800" dirty="0">
                <a:latin typeface="Times New Roman"/>
                <a:ea typeface="Calibri"/>
              </a:rPr>
              <a:t>. </a:t>
            </a:r>
            <a:r>
              <a:rPr lang="ru-RU" sz="2800" dirty="0" smtClean="0">
                <a:latin typeface="Times New Roman"/>
                <a:ea typeface="Calibri"/>
              </a:rPr>
              <a:t>Раздает </a:t>
            </a:r>
            <a:r>
              <a:rPr lang="ru-RU" sz="2800" dirty="0">
                <a:latin typeface="Times New Roman"/>
                <a:ea typeface="Calibri"/>
              </a:rPr>
              <a:t>другим вещи, имеющие большую личную значимость, окончательно приводить в порядок дела, мириться с давними врагами.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2. </a:t>
            </a:r>
            <a:r>
              <a:rPr lang="ru-RU" sz="2800" dirty="0" smtClean="0">
                <a:latin typeface="Times New Roman"/>
                <a:ea typeface="Calibri"/>
              </a:rPr>
              <a:t>Демонстрирует </a:t>
            </a:r>
            <a:r>
              <a:rPr lang="ru-RU" sz="2800" dirty="0">
                <a:latin typeface="Times New Roman"/>
                <a:ea typeface="Calibri"/>
              </a:rPr>
              <a:t>радикальные перемены в поведении, такие, как: – в еде — есть слишком мало или слишком много; – во сне — спать слишком мало или слишком много; – во внешнем виде — стать неряшливым; – в школьных привычках — пропускать занятия, не выполнять домашние задания, избегать общения с одноклассниками; проявлять раздражительность, угрюмость; находиться в подавленном настроении; – замкнуться от семьи и друзей; – быть чрезмерно деятельным или, наоборот, безразличным к окружающему миру; ощущать попеременно то внезапную эйфорию, то приступы отчаяния.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3. </a:t>
            </a:r>
            <a:r>
              <a:rPr lang="ru-RU" sz="2800" dirty="0" smtClean="0">
                <a:latin typeface="Times New Roman"/>
                <a:ea typeface="Calibri"/>
              </a:rPr>
              <a:t>Проявляет </a:t>
            </a:r>
            <a:r>
              <a:rPr lang="ru-RU" sz="2800" dirty="0">
                <a:latin typeface="Times New Roman"/>
                <a:ea typeface="Calibri"/>
              </a:rPr>
              <a:t>признаки беспомощности, безнадежности и отчаяния. </a:t>
            </a:r>
            <a:endParaRPr lang="ru-RU" sz="3200" dirty="0">
              <a:latin typeface="Times New Roman"/>
              <a:ea typeface="Calibri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>
                <a:latin typeface="Times New Roman"/>
                <a:ea typeface="Calibri"/>
              </a:rPr>
              <a:t>Поведенческие </a:t>
            </a:r>
            <a:r>
              <a:rPr lang="ru-RU" sz="4400" dirty="0" smtClean="0">
                <a:latin typeface="Times New Roman"/>
                <a:ea typeface="Calibri"/>
              </a:rPr>
              <a:t>признаки суицидального поведения: </a:t>
            </a:r>
            <a:r>
              <a:rPr lang="ru-RU" sz="4800" dirty="0">
                <a:latin typeface="Times New Roman"/>
                <a:ea typeface="Calibri"/>
              </a:rPr>
              <a:t/>
            </a:r>
            <a:br>
              <a:rPr lang="ru-RU" sz="4800" dirty="0">
                <a:latin typeface="Times New Roman"/>
                <a:ea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1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buNone/>
            </a:pPr>
            <a:r>
              <a:rPr lang="ru-RU" sz="2800" dirty="0" smtClean="0">
                <a:latin typeface="Times New Roman"/>
                <a:ea typeface="Calibri"/>
              </a:rPr>
              <a:t>Человек </a:t>
            </a:r>
            <a:r>
              <a:rPr lang="ru-RU" sz="2800" dirty="0">
                <a:latin typeface="Times New Roman"/>
                <a:ea typeface="Calibri"/>
              </a:rPr>
              <a:t>может решиться на самоубийство, если: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1. Социально изолирован (не имеет друзей или имеет только одного друга), чувствует себя отверженным.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2. Живет в нестабильном окружении (серьезный кризис в семье — в отношениях с родителями или родителей друг с другом; алкоголизм — личная или семейная проблема);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3. Ощущает себя жертвой насилия — физического, сексуального или эмоционального.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4. Предпринимал раньше попытки суицида.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5. Имеет склонность к самоубийству вследствие того, что оно совершалось кем-то из друзей, знакомых или членов семьи.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6. Перенес тяжелую потерю (смерть кого-то из близких, развод родителей). </a:t>
            </a:r>
            <a:endParaRPr lang="ru-RU" sz="3200" dirty="0">
              <a:latin typeface="Times New Roman"/>
              <a:ea typeface="Calibri"/>
            </a:endParaRPr>
          </a:p>
          <a:p>
            <a:pPr indent="450215" algn="just"/>
            <a:r>
              <a:rPr lang="ru-RU" sz="2800" dirty="0">
                <a:latin typeface="Times New Roman"/>
                <a:ea typeface="Calibri"/>
              </a:rPr>
              <a:t>7. Слишком критически настроен по отношению к себе. </a:t>
            </a:r>
            <a:endParaRPr lang="ru-RU" sz="3200" dirty="0">
              <a:latin typeface="Times New Roman"/>
              <a:ea typeface="Calibri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>
                <a:latin typeface="Times New Roman"/>
                <a:ea typeface="Calibri"/>
              </a:rPr>
              <a:t>Ситуационные </a:t>
            </a:r>
            <a:r>
              <a:rPr lang="ru-RU" sz="4400" dirty="0" smtClean="0">
                <a:latin typeface="Times New Roman"/>
                <a:ea typeface="Calibri"/>
              </a:rPr>
              <a:t>признаки суицидального поведения:</a:t>
            </a:r>
            <a:r>
              <a:rPr lang="ru-RU" sz="4800" dirty="0">
                <a:latin typeface="Times New Roman"/>
                <a:ea typeface="Calibri"/>
              </a:rPr>
              <a:t/>
            </a:r>
            <a:br>
              <a:rPr lang="ru-RU" sz="4800" dirty="0">
                <a:latin typeface="Times New Roman"/>
                <a:ea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05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346174"/>
              </p:ext>
            </p:extLst>
          </p:nvPr>
        </p:nvGraphicFramePr>
        <p:xfrm>
          <a:off x="611560" y="1268760"/>
          <a:ext cx="8136904" cy="5227884"/>
        </p:xfrm>
        <a:graphic>
          <a:graphicData uri="http://schemas.openxmlformats.org/drawingml/2006/table">
            <a:tbl>
              <a:tblPr firstRow="1" firstCol="1" bandRow="1"/>
              <a:tblGrid>
                <a:gridCol w="4487092"/>
                <a:gridCol w="3649812"/>
              </a:tblGrid>
              <a:tr h="1333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Формы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девиантного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поведения</a:t>
                      </a:r>
                      <a:endParaRPr lang="ru-RU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Процент от проявляющих девиантное поведение по данным анкетного опроса, но не по оценкам педагога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Уходы, побеги из дома 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41,1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Употребление алкогольных напитков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38,6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Драки, агрессивное поведение</a:t>
                      </a:r>
                      <a:endParaRPr lang="ru-RU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22,8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Курение 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21,3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Порча имущества, хулиганство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Компьютерная зависимость </a:t>
                      </a:r>
                      <a:endParaRPr lang="ru-RU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Воровство 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6,1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Употребление наркотических, токсических и психоактивных веществ</a:t>
                      </a:r>
                      <a:endParaRPr lang="ru-RU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7848872" cy="648072"/>
          </a:xfrm>
        </p:spPr>
        <p:txBody>
          <a:bodyPr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r>
              <a:rPr lang="ru-RU" alt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Формы </a:t>
            </a:r>
            <a:r>
              <a:rPr lang="ru-RU" alt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девиантного</a:t>
            </a:r>
            <a:r>
              <a:rPr lang="ru-RU" alt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поведения, которые характерны для школьников</a:t>
            </a:r>
            <a:r>
              <a:rPr lang="ru-RU" alt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но </a:t>
            </a:r>
            <a:r>
              <a:rPr lang="ru-RU" alt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не определяются классными </a:t>
            </a:r>
            <a:r>
              <a:rPr lang="ru-RU" alt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/>
            </a:r>
            <a:br>
              <a:rPr lang="ru-RU" alt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ru-RU" alt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руководителями </a:t>
            </a:r>
            <a:r>
              <a:rPr lang="ru-RU" alt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как таковые, %</a:t>
            </a:r>
            <a:r>
              <a:rPr lang="ru-RU" altLang="ru-RU" sz="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0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Единый общероссийский номер детского телефона доверия — 8 800 2000 122</a:t>
            </a:r>
          </a:p>
          <a:p>
            <a:r>
              <a:rPr lang="ru-RU" dirty="0" smtClean="0"/>
              <a:t>Телефон доверия 8 800 333 44 34</a:t>
            </a:r>
          </a:p>
          <a:p>
            <a:r>
              <a:rPr lang="ru-RU" dirty="0" smtClean="0"/>
              <a:t>Телефон доверия экстренной психологической помощи 8 (495) 575 87 70</a:t>
            </a:r>
          </a:p>
          <a:p>
            <a:r>
              <a:rPr lang="ru-RU" dirty="0"/>
              <a:t>Телефон горячей линии экстренной психологической помощи МЧС РФ: </a:t>
            </a:r>
            <a:endParaRPr lang="ru-RU" dirty="0" smtClean="0"/>
          </a:p>
          <a:p>
            <a:pPr marL="109728" indent="0">
              <a:buNone/>
            </a:pPr>
            <a:r>
              <a:rPr lang="ru-RU" dirty="0"/>
              <a:t> </a:t>
            </a:r>
            <a:r>
              <a:rPr lang="ru-RU" dirty="0" smtClean="0"/>
              <a:t>  8-499-216-50-50</a:t>
            </a:r>
            <a:endParaRPr lang="ru-RU" dirty="0"/>
          </a:p>
          <a:p>
            <a:r>
              <a:rPr lang="ru-RU" dirty="0" smtClean="0"/>
              <a:t>Лига </a:t>
            </a:r>
            <a:r>
              <a:rPr lang="ru-RU" dirty="0"/>
              <a:t>безопасного интернета: http://ligainternet.ru</a:t>
            </a:r>
          </a:p>
          <a:p>
            <a:r>
              <a:rPr lang="ru-RU" dirty="0" smtClean="0"/>
              <a:t>Центр помощи подросткам — </a:t>
            </a:r>
            <a:r>
              <a:rPr lang="en-US" dirty="0" smtClean="0">
                <a:hlinkClick r:id="rId2"/>
              </a:rPr>
              <a:t>www.</a:t>
            </a:r>
            <a:r>
              <a:rPr lang="ru-RU" dirty="0" err="1" smtClean="0">
                <a:hlinkClick r:id="rId2"/>
              </a:rPr>
              <a:t>твоятерритория.онлайн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Куда можно обратиться за помощью в кризисной ситуации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Телефон доверия ГУ МВД России по Свердловской области 8(343)358-71-61, 8(343)358-70-71</a:t>
            </a:r>
          </a:p>
          <a:p>
            <a:r>
              <a:rPr lang="ru-RU" dirty="0" smtClean="0"/>
              <a:t>Центр психолого-педагогической, медицинской и социальной помощи «Ладо» 8(34350)5-77-87,8(34350)4-07-73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www.centerlado.ru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Уполномоченный по правам ребенка в Свердловской области И.Р. </a:t>
            </a:r>
            <a:r>
              <a:rPr lang="ru-RU" dirty="0" err="1" smtClean="0"/>
              <a:t>Мороков</a:t>
            </a:r>
            <a:r>
              <a:rPr lang="ru-RU" dirty="0" smtClean="0"/>
              <a:t> 8(343)375-70-20 </a:t>
            </a:r>
            <a:r>
              <a:rPr lang="en-US" dirty="0" smtClean="0">
                <a:hlinkClick r:id="rId3"/>
              </a:rPr>
              <a:t>www.svdeti.ru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Куда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обратиться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помощью в кризисной ситуации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8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Ключевые принципы Национальной стратегии:</a:t>
            </a: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Максимальная реализация потенциала каждого ребенка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В Российской Федерации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должны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создаваться условия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для формирования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достойной жизненной перспективы для каждого ребенка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его образования, воспитания и социализации,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максимально возможной самореализации в социально позитивных видах деятельности. </a:t>
            </a:r>
            <a:endParaRPr lang="ru-RU" sz="28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Ориентация на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развитие внутренних ресурсов семьи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удовлетворение потребностей ребенка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реализуемые при поддержке государства и др.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rgbClr val="464646"/>
                </a:solidFill>
                <a:effectLst/>
                <a:latin typeface="Times New Roman"/>
                <a:ea typeface="Calibri"/>
              </a:rPr>
              <a:t>«О Национальной стратегии действий в </a:t>
            </a:r>
            <a:r>
              <a:rPr lang="ru-RU" sz="2400" dirty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интересах детей </a:t>
            </a:r>
            <a:r>
              <a:rPr lang="ru-RU" sz="2400" dirty="0">
                <a:solidFill>
                  <a:srgbClr val="464646"/>
                </a:solidFill>
                <a:effectLst/>
                <a:latin typeface="Times New Roman"/>
                <a:ea typeface="Calibri"/>
              </a:rPr>
              <a:t>на 2012 - 2017 годы»</a:t>
            </a:r>
            <a:r>
              <a:rPr lang="ru-RU" sz="2400" dirty="0">
                <a:solidFill>
                  <a:srgbClr val="46464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46464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46464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(указ Президента РФ от 01.06.2012 N 761)</a:t>
            </a:r>
            <a:r>
              <a:rPr lang="ru-RU" sz="2400" dirty="0">
                <a:solidFill>
                  <a:srgbClr val="4646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4646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32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 marL="0" lvl="0" indent="0" algn="ctr">
              <a:spcBef>
                <a:spcPct val="20000"/>
              </a:spcBef>
              <a:buClrTx/>
              <a:buSzTx/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новой общественно-государственной системы воспитания детей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обеспечивающей их социализацию, высокий уровень гражданственности, патриотичности, толерантности, законопослушное поведение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Национальной стратегии действий в интересах детей на 2012 - 2017 годы»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 Президента РФ от 01.06.2012 N 761)</a:t>
            </a:r>
          </a:p>
        </p:txBody>
      </p:sp>
    </p:spTree>
    <p:extLst>
      <p:ext uri="{BB962C8B-B14F-4D97-AF65-F5344CB8AC3E}">
        <p14:creationId xmlns:p14="http://schemas.microsoft.com/office/powerpoint/2010/main" val="238258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2800" b="1" kern="1800" spc="15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Стратегия </a:t>
            </a:r>
            <a:r>
              <a:rPr lang="ru-RU" sz="2800" b="1" kern="1800" spc="15" dirty="0">
                <a:solidFill>
                  <a:srgbClr val="FF0000"/>
                </a:solidFill>
                <a:latin typeface="Times New Roman"/>
                <a:ea typeface="Times New Roman"/>
              </a:rPr>
              <a:t>развития воспитания</a:t>
            </a:r>
            <a:r>
              <a:rPr lang="ru-RU" sz="2800" b="1" kern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800" b="1" kern="1800" spc="1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109728" indent="0" algn="ctr">
              <a:buNone/>
            </a:pPr>
            <a:r>
              <a:rPr lang="ru-RU" sz="2800" b="1" kern="1800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 </a:t>
            </a:r>
            <a:r>
              <a:rPr lang="ru-RU" sz="2800" b="1" kern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Российской Федерации на период до 2025 </a:t>
            </a:r>
            <a:r>
              <a:rPr lang="ru-RU" sz="2800" b="1" kern="1800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года (распоряжение </a:t>
            </a:r>
            <a:r>
              <a:rPr lang="ru-RU" sz="2800" b="1" kern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Правительства Российской Федерации от 29 мая 2015 г. N </a:t>
            </a:r>
            <a:r>
              <a:rPr lang="ru-RU" sz="2800" b="1" kern="1800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996-р)</a:t>
            </a:r>
          </a:p>
        </p:txBody>
      </p:sp>
    </p:spTree>
    <p:extLst>
      <p:ext uri="{BB962C8B-B14F-4D97-AF65-F5344CB8AC3E}">
        <p14:creationId xmlns:p14="http://schemas.microsoft.com/office/powerpoint/2010/main" val="338116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74435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SimSun"/>
              </a:rPr>
              <a:t>воспитание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SimSun"/>
              </a:rPr>
              <a:t>детей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SimSun"/>
              </a:rPr>
              <a:t>рассматривается как стратегический общенациональный приоритет</a:t>
            </a:r>
            <a:r>
              <a:rPr lang="ru-RU" sz="2800" dirty="0" smtClean="0">
                <a:latin typeface="Times New Roman"/>
                <a:ea typeface="SimSun"/>
              </a:rPr>
              <a:t>, требующий </a:t>
            </a:r>
            <a:r>
              <a:rPr lang="ru-RU" sz="2800" dirty="0">
                <a:latin typeface="Times New Roman"/>
                <a:ea typeface="SimSun"/>
              </a:rPr>
              <a:t>консолидации усилий различных институтов гражданского общества и ведомств на федеральном, региональном и муниципальном </a:t>
            </a:r>
            <a:r>
              <a:rPr lang="ru-RU" sz="2800" dirty="0" smtClean="0">
                <a:latin typeface="Times New Roman"/>
                <a:ea typeface="SimSun"/>
              </a:rPr>
              <a:t>уровнях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effectLst/>
                <a:latin typeface="Times New Roman"/>
                <a:ea typeface="Calibri"/>
              </a:rPr>
              <a:t>Стратегия развития воспитания </a:t>
            </a:r>
            <a:br>
              <a:rPr lang="ru-RU" sz="2400" dirty="0">
                <a:effectLst/>
                <a:latin typeface="Times New Roman"/>
                <a:ea typeface="Calibri"/>
              </a:rPr>
            </a:br>
            <a:r>
              <a:rPr lang="ru-RU" sz="2400" dirty="0">
                <a:effectLst/>
                <a:latin typeface="Times New Roman"/>
                <a:ea typeface="Calibri"/>
              </a:rPr>
              <a:t>в Российской Федерации на период до 2025 года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94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создает условия для формирования и реализации комплекса мер, учитывающих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современных детей, социальный и психологический контекст их развития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формирует предпосылки для консолидации усилий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общества и государства, направленных на воспитание подрастающего и будущих поколений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опирается на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духовно-нравственных ценностей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сложившихся в процессе культурного развития России, таких как человеколюбие, справедливость, честь, совесть, воля, личное достоинство, вера в добро и стремление к исполнению нравственного долга перед самим собой, своей семьей и своим Отечеством.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9728" lvl="0" algn="ctr">
              <a:spcBef>
                <a:spcPts val="400"/>
              </a:spcBef>
            </a:pPr>
            <a:r>
              <a:rPr lang="ru-RU" sz="2800" b="0" kern="1800" spc="15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+mn-cs"/>
              </a:rPr>
              <a:t>Стратегия развития воспитания</a:t>
            </a:r>
            <a:r>
              <a:rPr lang="ru-RU" sz="2800" b="0" kern="1800" spc="15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+mn-cs"/>
              </a:rPr>
              <a:t> </a:t>
            </a:r>
            <a:br>
              <a:rPr lang="ru-RU" sz="2800" b="0" kern="1800" spc="15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+mn-cs"/>
              </a:rPr>
            </a:br>
            <a:r>
              <a:rPr lang="ru-RU" sz="2800" b="0" kern="1800" spc="15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+mn-cs"/>
              </a:rPr>
              <a:t>в Российской Федерации на период до 2025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24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приоритетов государственной политики в области воспитания и социализации детей,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направлений и механизмов развития институтов воспитания,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общественно-государственной системы воспитания детей в Российской Федерации,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учитывающих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интересы детей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актуальные потребности современного российского общества и государства, глобальные вызовы и условия развития страны в мировом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сообществе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Цель Стратегии развития воспитания в РФ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1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Поддержка семейного воспитания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Развитие воспитания в системе образования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Расширение воспитательных возможностей информационных ресурсов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Поддержка общественных объединений в сфере воспитания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Гражданское воспитание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Патриотическое воспитание и формирование российской идентичности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Основные направления развития воспитания: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92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1519</Words>
  <Application>Microsoft Office PowerPoint</Application>
  <PresentationFormat>Экран (4:3)</PresentationFormat>
  <Paragraphs>175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Открытая</vt:lpstr>
      <vt:lpstr>1_Открытая</vt:lpstr>
      <vt:lpstr> Использование социально-педагогического потенциала семьи в психолого-педагогическом сопровождении детей, склонных  к девиантному (в том числе суицидальному) поведению    </vt:lpstr>
      <vt:lpstr>Задачи работы</vt:lpstr>
      <vt:lpstr>«О Национальной стратегии действий в интересах детей на 2012 - 2017 годы» (указ Президента РФ от 01.06.2012 N 761) </vt:lpstr>
      <vt:lpstr>«О Национальной стратегии действий в интересах детей на 2012 - 2017 годы» (указ Президента РФ от 01.06.2012 N 761)</vt:lpstr>
      <vt:lpstr>Презентация PowerPoint</vt:lpstr>
      <vt:lpstr>Стратегия развития воспитания  в Российской Федерации на период до 2025 года </vt:lpstr>
      <vt:lpstr>Стратегия развития воспитания  в Российской Федерации на период до 2025 года</vt:lpstr>
      <vt:lpstr>Цель Стратегии развития воспитания в РФ</vt:lpstr>
      <vt:lpstr>Основные направления развития воспитания:</vt:lpstr>
      <vt:lpstr>Основные направления развития воспитания:</vt:lpstr>
      <vt:lpstr>Презентация PowerPoint</vt:lpstr>
      <vt:lpstr>Презентация PowerPoint</vt:lpstr>
      <vt:lpstr>Презентация PowerPoint</vt:lpstr>
      <vt:lpstr>Классификация поведенческих девиаций (Ц.П. Короленко и Т. А. Донских)</vt:lpstr>
      <vt:lpstr>Типология поведенческих девиаций (Е.В. Змановская)</vt:lpstr>
      <vt:lpstr>Биологические причины девиантного поведения</vt:lpstr>
      <vt:lpstr>Социальные причины девиантного поведения</vt:lpstr>
      <vt:lpstr>Психологические причины девиантного поведения</vt:lpstr>
      <vt:lpstr>Изменение ведущей социальной потребности у несовершеннолетних</vt:lpstr>
      <vt:lpstr>ПРИЧИНЫ СУИЦИДАЛЬНОГО ПОВЕДЕНИЯ</vt:lpstr>
      <vt:lpstr>Презентация PowerPoint</vt:lpstr>
      <vt:lpstr>Словесные признаки суицидального поведения:  </vt:lpstr>
      <vt:lpstr>Поведенческие признаки суицидального поведения:  </vt:lpstr>
      <vt:lpstr>Ситуационные признаки суицидального поведения: </vt:lpstr>
      <vt:lpstr>Формы девиантного поведения, которые характерны для школьников, но не определяются классными  руководителями как таковые, % </vt:lpstr>
      <vt:lpstr>Куда можно обратиться за помощью в кризисной ситуации </vt:lpstr>
      <vt:lpstr>Куда можно обратиться за помощью в кризисной ситуации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Секция 3 Использование социально-педагогического потенциала семьи в психолого-педагогическом сопровождении детей, склонных  к девиантному (в том числе суицидальному) поведению</dc:title>
  <dc:creator>МАМА</dc:creator>
  <cp:lastModifiedBy>User</cp:lastModifiedBy>
  <cp:revision>74</cp:revision>
  <dcterms:created xsi:type="dcterms:W3CDTF">2017-02-26T11:20:30Z</dcterms:created>
  <dcterms:modified xsi:type="dcterms:W3CDTF">2017-03-28T08:22:51Z</dcterms:modified>
</cp:coreProperties>
</file>